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58" r:id="rId7"/>
    <p:sldId id="259" r:id="rId8"/>
    <p:sldId id="265"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FE05A1A-0CA4-4283-83C5-86EC9BEF2C0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83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FFEB9-1099-4CD6-AF0A-151194118020}"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a:p>
        </p:txBody>
      </p:sp>
    </p:spTree>
    <p:extLst>
      <p:ext uri="{BB962C8B-B14F-4D97-AF65-F5344CB8AC3E}">
        <p14:creationId xmlns:p14="http://schemas.microsoft.com/office/powerpoint/2010/main" val="242323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9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spTree>
    <p:extLst>
      <p:ext uri="{BB962C8B-B14F-4D97-AF65-F5344CB8AC3E}">
        <p14:creationId xmlns:p14="http://schemas.microsoft.com/office/powerpoint/2010/main" val="199823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86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22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50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43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spTree>
    <p:extLst>
      <p:ext uri="{BB962C8B-B14F-4D97-AF65-F5344CB8AC3E}">
        <p14:creationId xmlns:p14="http://schemas.microsoft.com/office/powerpoint/2010/main" val="167959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FFEB9-1099-4CD6-AF0A-151194118020}"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05A1A-0CA4-4283-83C5-86EC9BEF2C0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18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2FFEB9-1099-4CD6-AF0A-151194118020}"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a:p>
        </p:txBody>
      </p:sp>
    </p:spTree>
    <p:extLst>
      <p:ext uri="{BB962C8B-B14F-4D97-AF65-F5344CB8AC3E}">
        <p14:creationId xmlns:p14="http://schemas.microsoft.com/office/powerpoint/2010/main" val="14741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2FFEB9-1099-4CD6-AF0A-151194118020}"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05A1A-0CA4-4283-83C5-86EC9BEF2C0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74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2FFEB9-1099-4CD6-AF0A-151194118020}"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05A1A-0CA4-4283-83C5-86EC9BEF2C0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91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FFEB9-1099-4CD6-AF0A-151194118020}"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05A1A-0CA4-4283-83C5-86EC9BEF2C08}" type="slidenum">
              <a:rPr lang="en-US" smtClean="0"/>
              <a:t>‹#›</a:t>
            </a:fld>
            <a:endParaRPr lang="en-US"/>
          </a:p>
        </p:txBody>
      </p:sp>
    </p:spTree>
    <p:extLst>
      <p:ext uri="{BB962C8B-B14F-4D97-AF65-F5344CB8AC3E}">
        <p14:creationId xmlns:p14="http://schemas.microsoft.com/office/powerpoint/2010/main" val="25882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FFEB9-1099-4CD6-AF0A-151194118020}"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39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FFEB9-1099-4CD6-AF0A-151194118020}"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05A1A-0CA4-4283-83C5-86EC9BEF2C08}" type="slidenum">
              <a:rPr lang="en-US" smtClean="0"/>
              <a:t>‹#›</a:t>
            </a:fld>
            <a:endParaRPr lang="en-US"/>
          </a:p>
        </p:txBody>
      </p:sp>
    </p:spTree>
    <p:extLst>
      <p:ext uri="{BB962C8B-B14F-4D97-AF65-F5344CB8AC3E}">
        <p14:creationId xmlns:p14="http://schemas.microsoft.com/office/powerpoint/2010/main" val="205757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2FFEB9-1099-4CD6-AF0A-151194118020}" type="datetimeFigureOut">
              <a:rPr lang="en-US" smtClean="0"/>
              <a:t>9/15/2018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E05A1A-0CA4-4283-83C5-86EC9BEF2C08}" type="slidenum">
              <a:rPr lang="en-US" smtClean="0"/>
              <a:t>‹#›</a:t>
            </a:fld>
            <a:endParaRPr lang="en-US"/>
          </a:p>
        </p:txBody>
      </p:sp>
    </p:spTree>
    <p:extLst>
      <p:ext uri="{BB962C8B-B14F-4D97-AF65-F5344CB8AC3E}">
        <p14:creationId xmlns:p14="http://schemas.microsoft.com/office/powerpoint/2010/main" val="119755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Maple Hills Volunteer Training</a:t>
            </a:r>
            <a:endParaRPr lang="en-US" dirty="0"/>
          </a:p>
        </p:txBody>
      </p:sp>
      <p:sp>
        <p:nvSpPr>
          <p:cNvPr id="3" name="Subtitle 2"/>
          <p:cNvSpPr>
            <a:spLocks noGrp="1"/>
          </p:cNvSpPr>
          <p:nvPr>
            <p:ph type="subTitle" idx="1"/>
          </p:nvPr>
        </p:nvSpPr>
        <p:spPr/>
        <p:txBody>
          <a:bodyPr/>
          <a:lstStyle/>
          <a:p>
            <a:r>
              <a:rPr lang="en-US" dirty="0" smtClean="0"/>
              <a:t>2018-19</a:t>
            </a:r>
            <a:endParaRPr lang="en-US" dirty="0"/>
          </a:p>
        </p:txBody>
      </p:sp>
    </p:spTree>
    <p:extLst>
      <p:ext uri="{BB962C8B-B14F-4D97-AF65-F5344CB8AC3E}">
        <p14:creationId xmlns:p14="http://schemas.microsoft.com/office/powerpoint/2010/main" val="2458344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for all you do for our students, teachers, and community!</a:t>
            </a:r>
            <a:endParaRPr lang="en-US" dirty="0"/>
          </a:p>
        </p:txBody>
      </p:sp>
    </p:spTree>
    <p:extLst>
      <p:ext uri="{BB962C8B-B14F-4D97-AF65-F5344CB8AC3E}">
        <p14:creationId xmlns:p14="http://schemas.microsoft.com/office/powerpoint/2010/main" val="888125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Your willingness to volunteer helps…</a:t>
            </a:r>
          </a:p>
          <a:p>
            <a:pPr lvl="1"/>
            <a:r>
              <a:rPr lang="en-US" dirty="0" smtClean="0"/>
              <a:t>Provide students with additional activities.</a:t>
            </a:r>
          </a:p>
          <a:p>
            <a:pPr lvl="1"/>
            <a:r>
              <a:rPr lang="en-US" dirty="0" smtClean="0"/>
              <a:t>Teachers complete tasks they don’t have enough time for.</a:t>
            </a:r>
          </a:p>
          <a:p>
            <a:pPr lvl="1"/>
            <a:r>
              <a:rPr lang="en-US" dirty="0" smtClean="0"/>
              <a:t>Create a school-community team environment.</a:t>
            </a:r>
          </a:p>
          <a:p>
            <a:pPr lvl="1"/>
            <a:r>
              <a:rPr lang="en-US" dirty="0" smtClean="0"/>
              <a:t>Give students another adult to read/work with.</a:t>
            </a:r>
          </a:p>
          <a:p>
            <a:pPr lvl="1"/>
            <a:r>
              <a:rPr lang="en-US" dirty="0" smtClean="0"/>
              <a:t>Teachers to work with even more students every day.</a:t>
            </a:r>
          </a:p>
          <a:p>
            <a:pPr lvl="1"/>
            <a:r>
              <a:rPr lang="en-US" dirty="0" smtClean="0"/>
              <a:t>Students to see parents who are engaged and involved in education.</a:t>
            </a:r>
          </a:p>
          <a:p>
            <a:pPr lvl="1"/>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500" y="2969514"/>
            <a:ext cx="2324232" cy="1998839"/>
          </a:xfrm>
          <a:prstGeom prst="rect">
            <a:avLst/>
          </a:prstGeom>
        </p:spPr>
      </p:pic>
    </p:spTree>
    <p:extLst>
      <p:ext uri="{BB962C8B-B14F-4D97-AF65-F5344CB8AC3E}">
        <p14:creationId xmlns:p14="http://schemas.microsoft.com/office/powerpoint/2010/main" val="16999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Upon arrival…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Arrive at the day and time you and the teacher have agreed upon.</a:t>
            </a:r>
          </a:p>
          <a:p>
            <a:r>
              <a:rPr lang="en-US" dirty="0" smtClean="0"/>
              <a:t>Check in at the office.</a:t>
            </a:r>
          </a:p>
          <a:p>
            <a:r>
              <a:rPr lang="en-US" dirty="0" smtClean="0"/>
              <a:t>Sign in to the Volunteer Log </a:t>
            </a:r>
          </a:p>
          <a:p>
            <a:r>
              <a:rPr lang="en-US" dirty="0" smtClean="0"/>
              <a:t>Get a visitor/volunteer badge.  Wear/display the badge at all times when in the building.</a:t>
            </a:r>
          </a:p>
          <a:p>
            <a:r>
              <a:rPr lang="en-US" dirty="0" smtClean="0"/>
              <a:t>Turn off or silence cell phones.  We do not allow cell phone </a:t>
            </a:r>
            <a:br>
              <a:rPr lang="en-US" dirty="0" smtClean="0"/>
            </a:br>
            <a:r>
              <a:rPr lang="en-US" dirty="0" smtClean="0"/>
              <a:t>conversations within the building during the school day.</a:t>
            </a:r>
          </a:p>
          <a:p>
            <a:r>
              <a:rPr lang="en-US" dirty="0" smtClean="0"/>
              <a:t>Check in with the teacher about what tasks they have planned for you.</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49" y="784913"/>
            <a:ext cx="1574800" cy="16289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7436" y="2593682"/>
            <a:ext cx="1338312" cy="1332654"/>
          </a:xfrm>
          <a:prstGeom prst="rect">
            <a:avLst/>
          </a:prstGeom>
        </p:spPr>
      </p:pic>
      <p:sp>
        <p:nvSpPr>
          <p:cNvPr id="6" name="TextBox 5"/>
          <p:cNvSpPr txBox="1"/>
          <p:nvPr/>
        </p:nvSpPr>
        <p:spPr>
          <a:xfrm>
            <a:off x="9107436" y="3773590"/>
            <a:ext cx="1196207" cy="189496"/>
          </a:xfrm>
          <a:prstGeom prst="rect">
            <a:avLst/>
          </a:prstGeom>
          <a:solidFill>
            <a:schemeClr val="bg1"/>
          </a:solidFill>
        </p:spPr>
        <p:txBody>
          <a:bodyPr wrap="square" rtlCol="0">
            <a:spAutoFit/>
          </a:bodyPr>
          <a:lstStyle/>
          <a:p>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354" y="4355940"/>
            <a:ext cx="1096145" cy="1096145"/>
          </a:xfrm>
          <a:prstGeom prst="rect">
            <a:avLst/>
          </a:prstGeom>
        </p:spPr>
      </p:pic>
    </p:spTree>
    <p:extLst>
      <p:ext uri="{BB962C8B-B14F-4D97-AF65-F5344CB8AC3E}">
        <p14:creationId xmlns:p14="http://schemas.microsoft.com/office/powerpoint/2010/main" val="208049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Classroom Volunteers</a:t>
            </a:r>
            <a:endParaRPr lang="en-US" dirty="0"/>
          </a:p>
        </p:txBody>
      </p:sp>
      <p:sp>
        <p:nvSpPr>
          <p:cNvPr id="3" name="Content Placeholder 2"/>
          <p:cNvSpPr>
            <a:spLocks noGrp="1"/>
          </p:cNvSpPr>
          <p:nvPr>
            <p:ph idx="1"/>
          </p:nvPr>
        </p:nvSpPr>
        <p:spPr/>
        <p:txBody>
          <a:bodyPr>
            <a:normAutofit lnSpcReduction="10000"/>
          </a:bodyPr>
          <a:lstStyle/>
          <a:p>
            <a:r>
              <a:rPr lang="en-US" dirty="0" smtClean="0"/>
              <a:t>Every teacher utilizes volunteers in a different way.  Some teachers have volunteers scheduled for specific activities, like art projects, reading groups, etc.  Some teachers use volunteers for more clerical tasks to keep their classroom running smoothly.  Some teachers have volunteers work one-on-one with students in the classroom or the activity center.  It depends on the teacher’s preferences.</a:t>
            </a:r>
            <a:endParaRPr lang="en-US" dirty="0"/>
          </a:p>
          <a:p>
            <a:r>
              <a:rPr lang="en-US" dirty="0" smtClean="0"/>
              <a:t>As students get older, intermediate teachers are working on building independence so volunteers in 3</a:t>
            </a:r>
            <a:r>
              <a:rPr lang="en-US" baseline="30000" dirty="0" smtClean="0"/>
              <a:t>rd</a:t>
            </a:r>
            <a:r>
              <a:rPr lang="en-US" dirty="0" smtClean="0"/>
              <a:t>, 4</a:t>
            </a:r>
            <a:r>
              <a:rPr lang="en-US" baseline="30000" dirty="0" smtClean="0"/>
              <a:t>th</a:t>
            </a:r>
            <a:r>
              <a:rPr lang="en-US" dirty="0" smtClean="0"/>
              <a:t> and 5</a:t>
            </a:r>
            <a:r>
              <a:rPr lang="en-US" baseline="30000" dirty="0" smtClean="0"/>
              <a:t>th</a:t>
            </a:r>
            <a:r>
              <a:rPr lang="en-US" dirty="0" smtClean="0"/>
              <a:t> grade are usually not as involved with supporting students directly.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900" y="697440"/>
            <a:ext cx="3568697" cy="1724025"/>
          </a:xfrm>
          <a:prstGeom prst="rect">
            <a:avLst/>
          </a:prstGeom>
        </p:spPr>
      </p:pic>
    </p:spTree>
    <p:extLst>
      <p:ext uri="{BB962C8B-B14F-4D97-AF65-F5344CB8AC3E}">
        <p14:creationId xmlns:p14="http://schemas.microsoft.com/office/powerpoint/2010/main" val="290426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Agreement – I agree to…</a:t>
            </a:r>
            <a:endParaRPr lang="en-US" dirty="0"/>
          </a:p>
        </p:txBody>
      </p:sp>
      <p:sp>
        <p:nvSpPr>
          <p:cNvPr id="3" name="Content Placeholder 2"/>
          <p:cNvSpPr>
            <a:spLocks noGrp="1"/>
          </p:cNvSpPr>
          <p:nvPr>
            <p:ph idx="1"/>
          </p:nvPr>
        </p:nvSpPr>
        <p:spPr>
          <a:xfrm>
            <a:off x="1130300" y="2556932"/>
            <a:ext cx="9766297" cy="3564468"/>
          </a:xfrm>
        </p:spPr>
        <p:txBody>
          <a:bodyPr>
            <a:normAutofit fontScale="77500" lnSpcReduction="20000"/>
          </a:bodyPr>
          <a:lstStyle/>
          <a:p>
            <a:r>
              <a:rPr lang="en-US" sz="2600" dirty="0" smtClean="0"/>
              <a:t>Wear my name </a:t>
            </a:r>
            <a:r>
              <a:rPr lang="en-US" sz="2600" dirty="0" smtClean="0"/>
              <a:t>tag/badge </a:t>
            </a:r>
            <a:r>
              <a:rPr lang="en-US" sz="2600" dirty="0" smtClean="0"/>
              <a:t>at all times.</a:t>
            </a:r>
          </a:p>
          <a:p>
            <a:r>
              <a:rPr lang="en-US" sz="2600" dirty="0" smtClean="0"/>
              <a:t>Leave my parent hat at home.  I am here to help the teacher and all students, not just my own.</a:t>
            </a:r>
          </a:p>
          <a:p>
            <a:r>
              <a:rPr lang="en-US" sz="2600" dirty="0" smtClean="0"/>
              <a:t>Remember and honor that teachers have different teaching styles.</a:t>
            </a:r>
          </a:p>
          <a:p>
            <a:r>
              <a:rPr lang="en-US" sz="2600" dirty="0" smtClean="0"/>
              <a:t>Assist students by giving them help not interfering with their learning.</a:t>
            </a:r>
          </a:p>
          <a:p>
            <a:r>
              <a:rPr lang="en-US" sz="2600" dirty="0" smtClean="0"/>
              <a:t>Respect each student’s ability, learning style, and right to privacy.</a:t>
            </a:r>
          </a:p>
          <a:p>
            <a:r>
              <a:rPr lang="en-US" sz="2600" dirty="0" smtClean="0"/>
              <a:t>Notify the teacher in case of a student injury.</a:t>
            </a:r>
          </a:p>
          <a:p>
            <a:r>
              <a:rPr lang="en-US" sz="2600" dirty="0" smtClean="0"/>
              <a:t>Ask for an appointment if I need one-on-one time with the teacher, regarding my own student.</a:t>
            </a:r>
          </a:p>
          <a:p>
            <a:r>
              <a:rPr lang="en-US" sz="2600" dirty="0"/>
              <a:t>L</a:t>
            </a:r>
            <a:r>
              <a:rPr lang="en-US" sz="2600" dirty="0" smtClean="0"/>
              <a:t>et the teacher know if there is a problem and not discipline or consequence students myself.</a:t>
            </a:r>
          </a:p>
          <a:p>
            <a:endParaRPr lang="en-US" dirty="0" smtClean="0"/>
          </a:p>
          <a:p>
            <a:endParaRPr lang="en-US" dirty="0"/>
          </a:p>
        </p:txBody>
      </p:sp>
    </p:spTree>
    <p:extLst>
      <p:ext uri="{BB962C8B-B14F-4D97-AF65-F5344CB8AC3E}">
        <p14:creationId xmlns:p14="http://schemas.microsoft.com/office/powerpoint/2010/main" val="355564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p:txBody>
          <a:bodyPr>
            <a:normAutofit lnSpcReduction="10000"/>
          </a:bodyPr>
          <a:lstStyle/>
          <a:p>
            <a:r>
              <a:rPr lang="en-US" dirty="0" smtClean="0"/>
              <a:t>From </a:t>
            </a:r>
            <a:r>
              <a:rPr lang="en-US" smtClean="0"/>
              <a:t>District Regulation 5630 </a:t>
            </a:r>
            <a:r>
              <a:rPr lang="en-US" dirty="0" smtClean="0"/>
              <a:t>and The Family Educational Rights and Privacy Act, 34 CFD Part 99.</a:t>
            </a:r>
          </a:p>
          <a:p>
            <a:pPr lvl="1"/>
            <a:r>
              <a:rPr lang="en-US" dirty="0" smtClean="0"/>
              <a:t>Volunteers may not discuss the performance, actions, or any other information about any student except with the student’s teacher, school counselor or principal.  Confidentiality pertains to both written records and verbal statements.  </a:t>
            </a:r>
          </a:p>
          <a:p>
            <a:pPr lvl="1"/>
            <a:r>
              <a:rPr lang="en-US" dirty="0" smtClean="0"/>
              <a:t>Privacy includes behavior and academic performance.</a:t>
            </a:r>
          </a:p>
          <a:p>
            <a:pPr lvl="1"/>
            <a:r>
              <a:rPr lang="en-US" dirty="0" smtClean="0"/>
              <a:t>Never discuss within earshot of another parent or student.</a:t>
            </a:r>
          </a:p>
          <a:p>
            <a:pPr lvl="1"/>
            <a:r>
              <a:rPr lang="en-US" dirty="0" smtClean="0"/>
              <a:t>Teachers may need to share information with you, but that information may not leave the classroom.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597" y="886351"/>
            <a:ext cx="2286000" cy="149542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886352"/>
            <a:ext cx="2286000" cy="1495425"/>
          </a:xfrm>
          <a:prstGeom prst="rect">
            <a:avLst/>
          </a:prstGeom>
        </p:spPr>
      </p:pic>
    </p:spTree>
    <p:extLst>
      <p:ext uri="{BB962C8B-B14F-4D97-AF65-F5344CB8AC3E}">
        <p14:creationId xmlns:p14="http://schemas.microsoft.com/office/powerpoint/2010/main" val="760676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 Etiquette</a:t>
            </a:r>
            <a:endParaRPr lang="en-US" dirty="0"/>
          </a:p>
        </p:txBody>
      </p:sp>
      <p:sp>
        <p:nvSpPr>
          <p:cNvPr id="3" name="Content Placeholder 2"/>
          <p:cNvSpPr>
            <a:spLocks noGrp="1"/>
          </p:cNvSpPr>
          <p:nvPr>
            <p:ph idx="1"/>
          </p:nvPr>
        </p:nvSpPr>
        <p:spPr>
          <a:xfrm>
            <a:off x="1295401" y="2556932"/>
            <a:ext cx="9601196" cy="3602568"/>
          </a:xfrm>
        </p:spPr>
        <p:txBody>
          <a:bodyPr>
            <a:normAutofit fontScale="85000" lnSpcReduction="20000"/>
          </a:bodyPr>
          <a:lstStyle/>
          <a:p>
            <a:r>
              <a:rPr lang="en-US" dirty="0" smtClean="0"/>
              <a:t>To best know how to interact with and support students, watch the teacher and model his/her strategies.</a:t>
            </a:r>
          </a:p>
          <a:p>
            <a:r>
              <a:rPr lang="en-US" dirty="0" smtClean="0"/>
              <a:t>Please do not chat with adult friends during class time as it is distracting to the students and teacher.</a:t>
            </a:r>
          </a:p>
          <a:p>
            <a:r>
              <a:rPr lang="en-US" dirty="0" smtClean="0"/>
              <a:t>Please respect the confidentiality of the staff lounge and health room by not going in the lounge during lunch periods (</a:t>
            </a:r>
            <a:r>
              <a:rPr lang="en-US" dirty="0" smtClean="0"/>
              <a:t>11:20-12:40</a:t>
            </a:r>
            <a:r>
              <a:rPr lang="en-US" dirty="0" smtClean="0"/>
              <a:t>) and using the external doors to the workroom.  </a:t>
            </a:r>
          </a:p>
          <a:p>
            <a:r>
              <a:rPr lang="en-US" dirty="0" smtClean="0"/>
              <a:t>Please remember that younger children may not accompany you when you are volunteering </a:t>
            </a:r>
            <a:r>
              <a:rPr lang="en-US" dirty="0" smtClean="0"/>
              <a:t>at school.  </a:t>
            </a:r>
            <a:endParaRPr lang="en-US" dirty="0" smtClean="0"/>
          </a:p>
          <a:p>
            <a:r>
              <a:rPr lang="en-US" dirty="0" smtClean="0"/>
              <a:t>When all the tasks are done, ask the teacher if he/she needs anything else, and if not, sign out in the office before leaving.  “Hanging” out in the classroom muddles the line between volunteer and observer.  </a:t>
            </a:r>
            <a:endParaRPr lang="en-US" dirty="0"/>
          </a:p>
        </p:txBody>
      </p:sp>
    </p:spTree>
    <p:extLst>
      <p:ext uri="{BB962C8B-B14F-4D97-AF65-F5344CB8AC3E}">
        <p14:creationId xmlns:p14="http://schemas.microsoft.com/office/powerpoint/2010/main" val="34225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Soaring Eagles	</a:t>
            </a:r>
            <a:endParaRPr lang="en-US" dirty="0"/>
          </a:p>
        </p:txBody>
      </p:sp>
      <p:sp>
        <p:nvSpPr>
          <p:cNvPr id="3" name="Content Placeholder 2"/>
          <p:cNvSpPr>
            <a:spLocks noGrp="1"/>
          </p:cNvSpPr>
          <p:nvPr>
            <p:ph idx="1"/>
          </p:nvPr>
        </p:nvSpPr>
        <p:spPr>
          <a:xfrm>
            <a:off x="1295401" y="2387600"/>
            <a:ext cx="9601196" cy="3733800"/>
          </a:xfrm>
        </p:spPr>
        <p:txBody>
          <a:bodyPr>
            <a:noAutofit/>
          </a:bodyPr>
          <a:lstStyle/>
          <a:p>
            <a:r>
              <a:rPr lang="en-US" dirty="0" smtClean="0"/>
              <a:t>At Maple Hills, students earn a Soaring Eagle for </a:t>
            </a:r>
            <a:br>
              <a:rPr lang="en-US" dirty="0" smtClean="0"/>
            </a:br>
            <a:r>
              <a:rPr lang="en-US" dirty="0" smtClean="0"/>
              <a:t>showing Soaring Eagle behavior.  Behavior that is…</a:t>
            </a:r>
          </a:p>
          <a:p>
            <a:pPr lvl="3"/>
            <a:r>
              <a:rPr lang="en-US" sz="2000" dirty="0" smtClean="0"/>
              <a:t>Respectful</a:t>
            </a:r>
          </a:p>
          <a:p>
            <a:pPr lvl="3"/>
            <a:r>
              <a:rPr lang="en-US" sz="2000" dirty="0" smtClean="0"/>
              <a:t>Responsible</a:t>
            </a:r>
          </a:p>
          <a:p>
            <a:pPr lvl="3"/>
            <a:r>
              <a:rPr lang="en-US" sz="2000" dirty="0" smtClean="0"/>
              <a:t>Safe</a:t>
            </a:r>
          </a:p>
          <a:p>
            <a:pPr lvl="3"/>
            <a:r>
              <a:rPr lang="en-US" sz="2000" dirty="0" smtClean="0"/>
              <a:t>Kind</a:t>
            </a:r>
          </a:p>
          <a:p>
            <a:pPr marL="457200" indent="-342900"/>
            <a:r>
              <a:rPr lang="en-US" dirty="0" smtClean="0"/>
              <a:t>You can help students with their behavior with positive statements, like, “Remember, be safe with walking feet,” or “I like the way you are being respectful to the art on the walls,” etc.  </a:t>
            </a:r>
            <a:endParaRPr lang="en-US" dirty="0"/>
          </a:p>
        </p:txBody>
      </p:sp>
      <p:pic>
        <p:nvPicPr>
          <p:cNvPr id="4" name="Picture 3"/>
          <p:cNvPicPr>
            <a:picLocks noChangeAspect="1"/>
          </p:cNvPicPr>
          <p:nvPr/>
        </p:nvPicPr>
        <p:blipFill>
          <a:blip r:embed="rId2"/>
          <a:stretch>
            <a:fillRect/>
          </a:stretch>
        </p:blipFill>
        <p:spPr>
          <a:xfrm>
            <a:off x="8420100" y="1181101"/>
            <a:ext cx="2787306" cy="3250214"/>
          </a:xfrm>
          <a:prstGeom prst="rect">
            <a:avLst/>
          </a:prstGeom>
          <a:solidFill>
            <a:schemeClr val="accent6">
              <a:lumMod val="40000"/>
              <a:lumOff val="60000"/>
            </a:schemeClr>
          </a:solidFill>
          <a:ln w="57150">
            <a:solidFill>
              <a:srgbClr val="7030A0"/>
            </a:solidFill>
          </a:ln>
        </p:spPr>
      </p:pic>
    </p:spTree>
    <p:extLst>
      <p:ext uri="{BB962C8B-B14F-4D97-AF65-F5344CB8AC3E}">
        <p14:creationId xmlns:p14="http://schemas.microsoft.com/office/powerpoint/2010/main" val="1440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960" y="853015"/>
            <a:ext cx="1889637" cy="1562100"/>
          </a:xfrm>
          <a:prstGeom prst="rect">
            <a:avLst/>
          </a:prstGeom>
        </p:spPr>
      </p:pic>
      <p:sp>
        <p:nvSpPr>
          <p:cNvPr id="2" name="Title 1"/>
          <p:cNvSpPr>
            <a:spLocks noGrp="1"/>
          </p:cNvSpPr>
          <p:nvPr>
            <p:ph type="title"/>
          </p:nvPr>
        </p:nvSpPr>
        <p:spPr/>
        <p:txBody>
          <a:bodyPr/>
          <a:lstStyle/>
          <a:p>
            <a:r>
              <a:rPr lang="en-US" dirty="0" smtClean="0"/>
              <a:t>Behavior Management</a:t>
            </a:r>
            <a:endParaRPr lang="en-US" dirty="0"/>
          </a:p>
        </p:txBody>
      </p:sp>
      <p:sp>
        <p:nvSpPr>
          <p:cNvPr id="3" name="Content Placeholder 2"/>
          <p:cNvSpPr>
            <a:spLocks noGrp="1"/>
          </p:cNvSpPr>
          <p:nvPr>
            <p:ph idx="1"/>
          </p:nvPr>
        </p:nvSpPr>
        <p:spPr>
          <a:xfrm>
            <a:off x="1092200" y="2556932"/>
            <a:ext cx="9804397" cy="3602568"/>
          </a:xfrm>
        </p:spPr>
        <p:txBody>
          <a:bodyPr>
            <a:normAutofit fontScale="92500"/>
          </a:bodyPr>
          <a:lstStyle/>
          <a:p>
            <a:r>
              <a:rPr lang="en-US" dirty="0" smtClean="0"/>
              <a:t>Each teacher has their own methods and classroom management system.</a:t>
            </a:r>
          </a:p>
          <a:p>
            <a:r>
              <a:rPr lang="en-US" dirty="0" smtClean="0"/>
              <a:t>Let teachers handle discipline problems as students may require different approaches.</a:t>
            </a:r>
          </a:p>
          <a:p>
            <a:r>
              <a:rPr lang="en-US" dirty="0" smtClean="0"/>
              <a:t>Positively reinforce students who are on task.</a:t>
            </a:r>
          </a:p>
          <a:p>
            <a:r>
              <a:rPr lang="en-US" dirty="0" smtClean="0"/>
              <a:t>Never get into a power struggle; ask the teacher or another staff member for help if a student is refusing to do something.</a:t>
            </a:r>
          </a:p>
          <a:p>
            <a:r>
              <a:rPr lang="en-US" dirty="0" smtClean="0"/>
              <a:t>Do not talk about other students or their behavior with other parents.  </a:t>
            </a:r>
          </a:p>
          <a:p>
            <a:r>
              <a:rPr lang="en-US" dirty="0" smtClean="0"/>
              <a:t>If a problem occurs outside of the classroom, find the nearest teacher or staff member to report the concern to.  </a:t>
            </a:r>
            <a:endParaRPr lang="en-US" dirty="0"/>
          </a:p>
        </p:txBody>
      </p:sp>
      <p:sp>
        <p:nvSpPr>
          <p:cNvPr id="9" name="&quot;No&quot; Symbol 8"/>
          <p:cNvSpPr/>
          <p:nvPr/>
        </p:nvSpPr>
        <p:spPr>
          <a:xfrm>
            <a:off x="8877300" y="571501"/>
            <a:ext cx="2374900" cy="2425700"/>
          </a:xfrm>
          <a:custGeom>
            <a:avLst/>
            <a:gdLst>
              <a:gd name="connsiteX0" fmla="*/ 0 w 2374900"/>
              <a:gd name="connsiteY0" fmla="*/ 1212850 h 2425699"/>
              <a:gd name="connsiteX1" fmla="*/ 1187450 w 2374900"/>
              <a:gd name="connsiteY1" fmla="*/ 0 h 2425699"/>
              <a:gd name="connsiteX2" fmla="*/ 2374900 w 2374900"/>
              <a:gd name="connsiteY2" fmla="*/ 1212850 h 2425699"/>
              <a:gd name="connsiteX3" fmla="*/ 1187450 w 2374900"/>
              <a:gd name="connsiteY3" fmla="*/ 2425700 h 2425699"/>
              <a:gd name="connsiteX4" fmla="*/ 0 w 2374900"/>
              <a:gd name="connsiteY4" fmla="*/ 1212850 h 2425699"/>
              <a:gd name="connsiteX5" fmla="*/ 1840543 w 2374900"/>
              <a:gd name="connsiteY5" fmla="*/ 1577427 h 2425699"/>
              <a:gd name="connsiteX6" fmla="*/ 1726411 w 2374900"/>
              <a:gd name="connsiteY6" fmla="*/ 685176 h 2425699"/>
              <a:gd name="connsiteX7" fmla="*/ 830311 w 2374900"/>
              <a:gd name="connsiteY7" fmla="*/ 540010 h 2425699"/>
              <a:gd name="connsiteX8" fmla="*/ 1840543 w 2374900"/>
              <a:gd name="connsiteY8" fmla="*/ 1577427 h 2425699"/>
              <a:gd name="connsiteX9" fmla="*/ 534357 w 2374900"/>
              <a:gd name="connsiteY9" fmla="*/ 848272 h 2425699"/>
              <a:gd name="connsiteX10" fmla="*/ 648489 w 2374900"/>
              <a:gd name="connsiteY10" fmla="*/ 1740523 h 2425699"/>
              <a:gd name="connsiteX11" fmla="*/ 1544589 w 2374900"/>
              <a:gd name="connsiteY11" fmla="*/ 1885689 h 2425699"/>
              <a:gd name="connsiteX12" fmla="*/ 534357 w 2374900"/>
              <a:gd name="connsiteY12" fmla="*/ 848272 h 2425699"/>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34357 w 2374900"/>
              <a:gd name="connsiteY9" fmla="*/ 873672 h 2425700"/>
              <a:gd name="connsiteX10" fmla="*/ 648489 w 2374900"/>
              <a:gd name="connsiteY10" fmla="*/ 1740523 h 2425700"/>
              <a:gd name="connsiteX11" fmla="*/ 1544589 w 2374900"/>
              <a:gd name="connsiteY11" fmla="*/ 1885689 h 2425700"/>
              <a:gd name="connsiteX12" fmla="*/ 534357 w 2374900"/>
              <a:gd name="connsiteY12" fmla="*/ 873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34357 w 2374900"/>
              <a:gd name="connsiteY9" fmla="*/ 873672 h 2425700"/>
              <a:gd name="connsiteX10" fmla="*/ 648489 w 2374900"/>
              <a:gd name="connsiteY10" fmla="*/ 1740523 h 2425700"/>
              <a:gd name="connsiteX11" fmla="*/ 1544589 w 2374900"/>
              <a:gd name="connsiteY11" fmla="*/ 1885689 h 2425700"/>
              <a:gd name="connsiteX12" fmla="*/ 534357 w 2374900"/>
              <a:gd name="connsiteY12" fmla="*/ 873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34357 w 2374900"/>
              <a:gd name="connsiteY9" fmla="*/ 873672 h 2425700"/>
              <a:gd name="connsiteX10" fmla="*/ 648489 w 2374900"/>
              <a:gd name="connsiteY10" fmla="*/ 1740523 h 2425700"/>
              <a:gd name="connsiteX11" fmla="*/ 1646189 w 2374900"/>
              <a:gd name="connsiteY11" fmla="*/ 1809489 h 2425700"/>
              <a:gd name="connsiteX12" fmla="*/ 534357 w 2374900"/>
              <a:gd name="connsiteY12" fmla="*/ 873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726411 w 2374900"/>
              <a:gd name="connsiteY6" fmla="*/ 685176 h 2425700"/>
              <a:gd name="connsiteX7" fmla="*/ 830311 w 2374900"/>
              <a:gd name="connsiteY7" fmla="*/ 540010 h 2425700"/>
              <a:gd name="connsiteX8" fmla="*/ 1840543 w 2374900"/>
              <a:gd name="connsiteY8" fmla="*/ 15774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815311 w 2374900"/>
              <a:gd name="connsiteY6" fmla="*/ 545476 h 2425700"/>
              <a:gd name="connsiteX7" fmla="*/ 830311 w 2374900"/>
              <a:gd name="connsiteY7" fmla="*/ 540010 h 2425700"/>
              <a:gd name="connsiteX8" fmla="*/ 1840543 w 2374900"/>
              <a:gd name="connsiteY8" fmla="*/ 15774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840543 w 2374900"/>
              <a:gd name="connsiteY5" fmla="*/ 1577427 h 2425700"/>
              <a:gd name="connsiteX6" fmla="*/ 1815311 w 2374900"/>
              <a:gd name="connsiteY6" fmla="*/ 545476 h 2425700"/>
              <a:gd name="connsiteX7" fmla="*/ 716011 w 2374900"/>
              <a:gd name="connsiteY7" fmla="*/ 451110 h 2425700"/>
              <a:gd name="connsiteX8" fmla="*/ 1840543 w 2374900"/>
              <a:gd name="connsiteY8" fmla="*/ 15774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48489 w 2374900"/>
              <a:gd name="connsiteY10" fmla="*/ 1740523 h 2425700"/>
              <a:gd name="connsiteX11" fmla="*/ 1646189 w 2374900"/>
              <a:gd name="connsiteY11" fmla="*/ 18094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48489 w 2374900"/>
              <a:gd name="connsiteY10" fmla="*/ 17405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23089 w 2374900"/>
              <a:gd name="connsiteY10" fmla="*/ 18802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23089 w 2374900"/>
              <a:gd name="connsiteY10" fmla="*/ 18802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623089 w 2374900"/>
              <a:gd name="connsiteY10" fmla="*/ 18802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508957 w 2374900"/>
              <a:gd name="connsiteY9" fmla="*/ 746672 h 2425700"/>
              <a:gd name="connsiteX10" fmla="*/ 521489 w 2374900"/>
              <a:gd name="connsiteY10" fmla="*/ 1918323 h 2425700"/>
              <a:gd name="connsiteX11" fmla="*/ 1798589 w 2374900"/>
              <a:gd name="connsiteY11" fmla="*/ 1872989 h 2425700"/>
              <a:gd name="connsiteX12" fmla="*/ 508957 w 2374900"/>
              <a:gd name="connsiteY12" fmla="*/ 7466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369257 w 2374900"/>
              <a:gd name="connsiteY9" fmla="*/ 670472 h 2425700"/>
              <a:gd name="connsiteX10" fmla="*/ 521489 w 2374900"/>
              <a:gd name="connsiteY10" fmla="*/ 1918323 h 2425700"/>
              <a:gd name="connsiteX11" fmla="*/ 1798589 w 2374900"/>
              <a:gd name="connsiteY11" fmla="*/ 1872989 h 2425700"/>
              <a:gd name="connsiteX12" fmla="*/ 369257 w 2374900"/>
              <a:gd name="connsiteY12" fmla="*/ 670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2018343 w 2374900"/>
              <a:gd name="connsiteY5" fmla="*/ 1679027 h 2425700"/>
              <a:gd name="connsiteX6" fmla="*/ 1815311 w 2374900"/>
              <a:gd name="connsiteY6" fmla="*/ 545476 h 2425700"/>
              <a:gd name="connsiteX7" fmla="*/ 716011 w 2374900"/>
              <a:gd name="connsiteY7" fmla="*/ 451110 h 2425700"/>
              <a:gd name="connsiteX8" fmla="*/ 2018343 w 2374900"/>
              <a:gd name="connsiteY8" fmla="*/ 1679027 h 2425700"/>
              <a:gd name="connsiteX9" fmla="*/ 369257 w 2374900"/>
              <a:gd name="connsiteY9" fmla="*/ 670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369257 w 2374900"/>
              <a:gd name="connsiteY13" fmla="*/ 670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815311 w 2374900"/>
              <a:gd name="connsiteY6" fmla="*/ 545476 h 2425700"/>
              <a:gd name="connsiteX7" fmla="*/ 716011 w 2374900"/>
              <a:gd name="connsiteY7" fmla="*/ 451110 h 2425700"/>
              <a:gd name="connsiteX8" fmla="*/ 1942143 w 2374900"/>
              <a:gd name="connsiteY8" fmla="*/ 1780627 h 2425700"/>
              <a:gd name="connsiteX9" fmla="*/ 369257 w 2374900"/>
              <a:gd name="connsiteY9" fmla="*/ 670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369257 w 2374900"/>
              <a:gd name="connsiteY13" fmla="*/ 670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815311 w 2374900"/>
              <a:gd name="connsiteY6" fmla="*/ 545476 h 2425700"/>
              <a:gd name="connsiteX7" fmla="*/ 716011 w 2374900"/>
              <a:gd name="connsiteY7" fmla="*/ 451110 h 2425700"/>
              <a:gd name="connsiteX8" fmla="*/ 1942143 w 2374900"/>
              <a:gd name="connsiteY8" fmla="*/ 1780627 h 2425700"/>
              <a:gd name="connsiteX9" fmla="*/ 432757 w 2374900"/>
              <a:gd name="connsiteY9" fmla="*/ 543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432757 w 2374900"/>
              <a:gd name="connsiteY13"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815311 w 2374900"/>
              <a:gd name="connsiteY6" fmla="*/ 545476 h 2425700"/>
              <a:gd name="connsiteX7" fmla="*/ 627111 w 2374900"/>
              <a:gd name="connsiteY7" fmla="*/ 374910 h 2425700"/>
              <a:gd name="connsiteX8" fmla="*/ 1942143 w 2374900"/>
              <a:gd name="connsiteY8" fmla="*/ 1780627 h 2425700"/>
              <a:gd name="connsiteX9" fmla="*/ 432757 w 2374900"/>
              <a:gd name="connsiteY9" fmla="*/ 543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432757 w 2374900"/>
              <a:gd name="connsiteY13"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1916911 w 2374900"/>
              <a:gd name="connsiteY6" fmla="*/ 494676 h 2425700"/>
              <a:gd name="connsiteX7" fmla="*/ 627111 w 2374900"/>
              <a:gd name="connsiteY7" fmla="*/ 374910 h 2425700"/>
              <a:gd name="connsiteX8" fmla="*/ 1942143 w 2374900"/>
              <a:gd name="connsiteY8" fmla="*/ 1780627 h 2425700"/>
              <a:gd name="connsiteX9" fmla="*/ 432757 w 2374900"/>
              <a:gd name="connsiteY9" fmla="*/ 543472 h 2425700"/>
              <a:gd name="connsiteX10" fmla="*/ 521489 w 2374900"/>
              <a:gd name="connsiteY10" fmla="*/ 1918323 h 2425700"/>
              <a:gd name="connsiteX11" fmla="*/ 1320800 w 2374900"/>
              <a:gd name="connsiteY11" fmla="*/ 2197099 h 2425700"/>
              <a:gd name="connsiteX12" fmla="*/ 1798589 w 2374900"/>
              <a:gd name="connsiteY12" fmla="*/ 1872989 h 2425700"/>
              <a:gd name="connsiteX13" fmla="*/ 432757 w 2374900"/>
              <a:gd name="connsiteY13"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2159000 w 2374900"/>
              <a:gd name="connsiteY6" fmla="*/ 1282699 h 2425700"/>
              <a:gd name="connsiteX7" fmla="*/ 1916911 w 2374900"/>
              <a:gd name="connsiteY7" fmla="*/ 494676 h 2425700"/>
              <a:gd name="connsiteX8" fmla="*/ 627111 w 2374900"/>
              <a:gd name="connsiteY8" fmla="*/ 374910 h 2425700"/>
              <a:gd name="connsiteX9" fmla="*/ 1942143 w 2374900"/>
              <a:gd name="connsiteY9" fmla="*/ 1780627 h 2425700"/>
              <a:gd name="connsiteX10" fmla="*/ 432757 w 2374900"/>
              <a:gd name="connsiteY10" fmla="*/ 543472 h 2425700"/>
              <a:gd name="connsiteX11" fmla="*/ 521489 w 2374900"/>
              <a:gd name="connsiteY11" fmla="*/ 1918323 h 2425700"/>
              <a:gd name="connsiteX12" fmla="*/ 1320800 w 2374900"/>
              <a:gd name="connsiteY12" fmla="*/ 2197099 h 2425700"/>
              <a:gd name="connsiteX13" fmla="*/ 1798589 w 2374900"/>
              <a:gd name="connsiteY13" fmla="*/ 1872989 h 2425700"/>
              <a:gd name="connsiteX14" fmla="*/ 432757 w 2374900"/>
              <a:gd name="connsiteY14" fmla="*/ 543472 h 2425700"/>
              <a:gd name="connsiteX0" fmla="*/ 0 w 2374900"/>
              <a:gd name="connsiteY0" fmla="*/ 1212850 h 2425700"/>
              <a:gd name="connsiteX1" fmla="*/ 1187450 w 2374900"/>
              <a:gd name="connsiteY1" fmla="*/ 0 h 2425700"/>
              <a:gd name="connsiteX2" fmla="*/ 2374900 w 2374900"/>
              <a:gd name="connsiteY2" fmla="*/ 1212850 h 2425700"/>
              <a:gd name="connsiteX3" fmla="*/ 1187450 w 2374900"/>
              <a:gd name="connsiteY3" fmla="*/ 2425700 h 2425700"/>
              <a:gd name="connsiteX4" fmla="*/ 0 w 2374900"/>
              <a:gd name="connsiteY4" fmla="*/ 1212850 h 2425700"/>
              <a:gd name="connsiteX5" fmla="*/ 1942143 w 2374900"/>
              <a:gd name="connsiteY5" fmla="*/ 1780627 h 2425700"/>
              <a:gd name="connsiteX6" fmla="*/ 2057400 w 2374900"/>
              <a:gd name="connsiteY6" fmla="*/ 1739899 h 2425700"/>
              <a:gd name="connsiteX7" fmla="*/ 2159000 w 2374900"/>
              <a:gd name="connsiteY7" fmla="*/ 1282699 h 2425700"/>
              <a:gd name="connsiteX8" fmla="*/ 1916911 w 2374900"/>
              <a:gd name="connsiteY8" fmla="*/ 494676 h 2425700"/>
              <a:gd name="connsiteX9" fmla="*/ 627111 w 2374900"/>
              <a:gd name="connsiteY9" fmla="*/ 374910 h 2425700"/>
              <a:gd name="connsiteX10" fmla="*/ 1942143 w 2374900"/>
              <a:gd name="connsiteY10" fmla="*/ 1780627 h 2425700"/>
              <a:gd name="connsiteX11" fmla="*/ 432757 w 2374900"/>
              <a:gd name="connsiteY11" fmla="*/ 543472 h 2425700"/>
              <a:gd name="connsiteX12" fmla="*/ 521489 w 2374900"/>
              <a:gd name="connsiteY12" fmla="*/ 1918323 h 2425700"/>
              <a:gd name="connsiteX13" fmla="*/ 1320800 w 2374900"/>
              <a:gd name="connsiteY13" fmla="*/ 2197099 h 2425700"/>
              <a:gd name="connsiteX14" fmla="*/ 1798589 w 2374900"/>
              <a:gd name="connsiteY14" fmla="*/ 1872989 h 2425700"/>
              <a:gd name="connsiteX15" fmla="*/ 432757 w 2374900"/>
              <a:gd name="connsiteY15" fmla="*/ 543472 h 2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4900" h="2425700">
                <a:moveTo>
                  <a:pt x="0" y="1212850"/>
                </a:moveTo>
                <a:cubicBezTo>
                  <a:pt x="0" y="543011"/>
                  <a:pt x="531639" y="0"/>
                  <a:pt x="1187450" y="0"/>
                </a:cubicBezTo>
                <a:cubicBezTo>
                  <a:pt x="1843261" y="0"/>
                  <a:pt x="2374900" y="543011"/>
                  <a:pt x="2374900" y="1212850"/>
                </a:cubicBezTo>
                <a:cubicBezTo>
                  <a:pt x="2374900" y="1882689"/>
                  <a:pt x="1843261" y="2425700"/>
                  <a:pt x="1187450" y="2425700"/>
                </a:cubicBezTo>
                <a:cubicBezTo>
                  <a:pt x="531639" y="2425700"/>
                  <a:pt x="0" y="1882689"/>
                  <a:pt x="0" y="1212850"/>
                </a:cubicBezTo>
                <a:close/>
                <a:moveTo>
                  <a:pt x="1942143" y="1780627"/>
                </a:moveTo>
                <a:cubicBezTo>
                  <a:pt x="2295626" y="2074843"/>
                  <a:pt x="2021257" y="1822887"/>
                  <a:pt x="2057400" y="1739899"/>
                </a:cubicBezTo>
                <a:cubicBezTo>
                  <a:pt x="2093543" y="1656911"/>
                  <a:pt x="2192998" y="1494470"/>
                  <a:pt x="2159000" y="1282699"/>
                </a:cubicBezTo>
                <a:cubicBezTo>
                  <a:pt x="2125002" y="1070929"/>
                  <a:pt x="2172226" y="645974"/>
                  <a:pt x="1916911" y="494676"/>
                </a:cubicBezTo>
                <a:cubicBezTo>
                  <a:pt x="1661596" y="343378"/>
                  <a:pt x="922977" y="206932"/>
                  <a:pt x="627111" y="374910"/>
                </a:cubicBezTo>
                <a:lnTo>
                  <a:pt x="1942143" y="1780627"/>
                </a:lnTo>
                <a:close/>
                <a:moveTo>
                  <a:pt x="432757" y="543472"/>
                </a:moveTo>
                <a:cubicBezTo>
                  <a:pt x="280518" y="835175"/>
                  <a:pt x="97945" y="1537897"/>
                  <a:pt x="521489" y="1918323"/>
                </a:cubicBezTo>
                <a:cubicBezTo>
                  <a:pt x="699130" y="2143128"/>
                  <a:pt x="1107950" y="2204655"/>
                  <a:pt x="1320800" y="2197099"/>
                </a:cubicBezTo>
                <a:cubicBezTo>
                  <a:pt x="1533650" y="2189543"/>
                  <a:pt x="1976230" y="2097794"/>
                  <a:pt x="1798589" y="1872989"/>
                </a:cubicBezTo>
                <a:cubicBezTo>
                  <a:pt x="1461845" y="1527183"/>
                  <a:pt x="1074301" y="711478"/>
                  <a:pt x="432757" y="543472"/>
                </a:cubicBezTo>
                <a:close/>
              </a:path>
            </a:pathLst>
          </a:cu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19215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752</TotalTime>
  <Words>683</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Maple Hills Volunteer Training</vt:lpstr>
      <vt:lpstr>Thank you!</vt:lpstr>
      <vt:lpstr>Upon arrival…</vt:lpstr>
      <vt:lpstr>Classroom Volunteers</vt:lpstr>
      <vt:lpstr>Volunteer Agreement – I agree to…</vt:lpstr>
      <vt:lpstr>Confidentiality</vt:lpstr>
      <vt:lpstr>Volunteer Etiquette</vt:lpstr>
      <vt:lpstr>Soaring Eagles </vt:lpstr>
      <vt:lpstr>Behavior Management</vt:lpstr>
      <vt:lpstr>Thank you for all you do for our students, teachers, and community!</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Maple Hills Volunteer Training</dc:title>
  <dc:creator>Tapper, JoEllen    MH - Staff</dc:creator>
  <cp:lastModifiedBy>Tapper, JoEllen    MH - Staff</cp:lastModifiedBy>
  <cp:revision>21</cp:revision>
  <dcterms:created xsi:type="dcterms:W3CDTF">2016-09-21T20:17:49Z</dcterms:created>
  <dcterms:modified xsi:type="dcterms:W3CDTF">2018-09-15T07:45:44Z</dcterms:modified>
</cp:coreProperties>
</file>